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8468FB-1466-4363-AF3C-43A509179655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6C46A7-A8F2-4744-8E3A-15CEAE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wic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CWA!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Directors Orientation Webinar</a:t>
            </a:r>
          </a:p>
          <a:p>
            <a:r>
              <a:rPr lang="en-US" dirty="0" smtClean="0"/>
              <a:t>February 7, 2014</a:t>
            </a:r>
            <a:endParaRPr lang="en-US" dirty="0"/>
          </a:p>
        </p:txBody>
      </p:sp>
      <p:pic>
        <p:nvPicPr>
          <p:cNvPr id="1026" name="Picture 2" descr="4c_logo_LETTER_cmyk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03" y="420242"/>
            <a:ext cx="2522597" cy="224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Protect all our assets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Ensure legal and ethical income &amp; resource management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Ensure adherence to state &amp; federal laws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&amp; Legal Oversight Goals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Treasurer gets Monthly Fiscal Reports 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Board Reviews and Accepts Annual Audit</a:t>
            </a:r>
          </a:p>
          <a:p>
            <a:pPr lvl="1">
              <a:buNone/>
            </a:pPr>
            <a:r>
              <a:rPr lang="en-US" sz="2200" dirty="0" smtClean="0"/>
              <a:t>An examination of the financial records, accounts, business transactions, accounting practices, and internal controls of a charitable nonprofit by an "independent" auditor. </a:t>
            </a:r>
            <a:endParaRPr lang="en-US" dirty="0" smtClean="0"/>
          </a:p>
          <a:p>
            <a:pPr lvl="0"/>
            <a:r>
              <a:rPr lang="en-US" b="1" dirty="0" smtClean="0"/>
              <a:t>Board ensures accurate state/federal tax filings</a:t>
            </a:r>
          </a:p>
          <a:p>
            <a:pPr lvl="0">
              <a:buNone/>
            </a:pPr>
            <a:r>
              <a:rPr lang="en-US" b="1" dirty="0" smtClean="0"/>
              <a:t>		</a:t>
            </a:r>
            <a:endParaRPr lang="en-US" sz="1900" dirty="0" smtClean="0"/>
          </a:p>
          <a:p>
            <a:pPr lvl="0"/>
            <a:r>
              <a:rPr lang="en-US" b="1" dirty="0" smtClean="0"/>
              <a:t>Board reviews and approves personnel policies</a:t>
            </a:r>
          </a:p>
          <a:p>
            <a:pPr lvl="2">
              <a:buNone/>
            </a:pPr>
            <a:r>
              <a:rPr lang="en-US" sz="1600" dirty="0" smtClean="0"/>
              <a:t>	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&amp; Legal Oversight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Board has legal and fiduciary responsibility for “reasonable oversight and objectivity”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Board Liability Insurance</a:t>
            </a:r>
          </a:p>
          <a:p>
            <a:pPr lvl="0">
              <a:buNone/>
            </a:pPr>
            <a:r>
              <a:rPr lang="en-US" dirty="0" smtClean="0"/>
              <a:t>	-What is it? Do we have it?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Board Self-Evaluation is Important!</a:t>
            </a:r>
          </a:p>
          <a:p>
            <a:pPr lvl="0">
              <a:buNone/>
            </a:pPr>
            <a:r>
              <a:rPr lang="en-US" dirty="0" smtClean="0"/>
              <a:t>	-Using Checklists for Internal Oversight</a:t>
            </a:r>
          </a:p>
          <a:p>
            <a:pPr lvl="0">
              <a:buNone/>
            </a:pPr>
            <a:r>
              <a:rPr lang="en-US" dirty="0" smtClean="0"/>
              <a:t>	-Periodic Review of Overall Governance</a:t>
            </a:r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&amp; Legal Oversight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You are the Boss!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Hiring and Firing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Annual Evaluation and Pay</a:t>
            </a:r>
          </a:p>
          <a:p>
            <a:pPr lvl="0"/>
            <a:endParaRPr lang="en-US" sz="3600" dirty="0" smtClean="0"/>
          </a:p>
          <a:p>
            <a:r>
              <a:rPr lang="en-US" sz="3600" dirty="0" smtClean="0"/>
              <a:t>Supervision &amp; Support</a:t>
            </a:r>
          </a:p>
          <a:p>
            <a:pPr lvl="0"/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Oversight of Executive Director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Read</a:t>
            </a:r>
            <a:r>
              <a:rPr lang="en-US" dirty="0" smtClean="0"/>
              <a:t> the </a:t>
            </a:r>
            <a:r>
              <a:rPr lang="en-US" b="1" dirty="0" smtClean="0"/>
              <a:t>Flash</a:t>
            </a:r>
            <a:r>
              <a:rPr lang="en-US" dirty="0" smtClean="0"/>
              <a:t>, </a:t>
            </a:r>
            <a:r>
              <a:rPr lang="en-US" b="1" dirty="0" smtClean="0"/>
              <a:t>Minutes</a:t>
            </a:r>
            <a:r>
              <a:rPr lang="en-US" dirty="0" smtClean="0"/>
              <a:t>, and all your </a:t>
            </a:r>
            <a:r>
              <a:rPr lang="en-US" b="1" dirty="0" smtClean="0"/>
              <a:t>E-Mails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Share</a:t>
            </a:r>
            <a:r>
              <a:rPr lang="en-US" dirty="0" smtClean="0"/>
              <a:t> </a:t>
            </a:r>
            <a:r>
              <a:rPr lang="en-US" b="1" u="sng" dirty="0" smtClean="0"/>
              <a:t>WIC Watch</a:t>
            </a:r>
            <a:r>
              <a:rPr lang="en-US" b="1" dirty="0" smtClean="0"/>
              <a:t> </a:t>
            </a:r>
            <a:r>
              <a:rPr lang="en-US" dirty="0" smtClean="0"/>
              <a:t>with your Staff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Attend &amp; Contribute </a:t>
            </a:r>
            <a:r>
              <a:rPr lang="en-US" dirty="0" smtClean="0"/>
              <a:t>to all </a:t>
            </a:r>
            <a:r>
              <a:rPr lang="en-US" b="1" dirty="0" smtClean="0"/>
              <a:t>Board Meetings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Ask</a:t>
            </a:r>
            <a:r>
              <a:rPr lang="en-US" dirty="0" smtClean="0"/>
              <a:t> a lot of </a:t>
            </a:r>
            <a:r>
              <a:rPr lang="en-US" b="1" dirty="0" smtClean="0"/>
              <a:t>Questions</a:t>
            </a:r>
          </a:p>
          <a:p>
            <a:endParaRPr lang="en-US" dirty="0" smtClean="0"/>
          </a:p>
          <a:p>
            <a:r>
              <a:rPr lang="en-US" b="1" dirty="0" smtClean="0"/>
              <a:t>Believe in and </a:t>
            </a:r>
            <a:r>
              <a:rPr lang="en-US" b="1" dirty="0" smtClean="0">
                <a:solidFill>
                  <a:schemeClr val="accent2"/>
                </a:solidFill>
              </a:rPr>
              <a:t>promote</a:t>
            </a:r>
            <a:r>
              <a:rPr lang="en-US" b="1" dirty="0" smtClean="0"/>
              <a:t> </a:t>
            </a:r>
            <a:r>
              <a:rPr lang="en-US" dirty="0" smtClean="0"/>
              <a:t>CWA to Community!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Up with CWA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Broad view</a:t>
            </a:r>
            <a:r>
              <a:rPr lang="en-US" dirty="0" smtClean="0"/>
              <a:t>: We’re more than a trade organization! </a:t>
            </a:r>
          </a:p>
          <a:p>
            <a:endParaRPr lang="en-US" b="1" dirty="0" smtClean="0"/>
          </a:p>
          <a:p>
            <a:r>
              <a:rPr lang="en-US" b="1" dirty="0" smtClean="0"/>
              <a:t>Objectivity</a:t>
            </a:r>
            <a:r>
              <a:rPr lang="en-US" dirty="0" smtClean="0"/>
              <a:t>: What is best for the greater good of WIC?</a:t>
            </a:r>
          </a:p>
          <a:p>
            <a:endParaRPr lang="en-US" dirty="0" smtClean="0"/>
          </a:p>
          <a:p>
            <a:r>
              <a:rPr lang="en-US" b="1" dirty="0" smtClean="0"/>
              <a:t>Bravery: </a:t>
            </a:r>
            <a:r>
              <a:rPr lang="en-US" dirty="0" smtClean="0"/>
              <a:t>Speak up for those who can’t. Advocate on your lunch hour if you have to! </a:t>
            </a:r>
          </a:p>
          <a:p>
            <a:endParaRPr lang="en-US" dirty="0" smtClean="0"/>
          </a:p>
          <a:p>
            <a:r>
              <a:rPr lang="en-US" b="1" dirty="0" smtClean="0"/>
              <a:t>Stay Informed</a:t>
            </a:r>
            <a:r>
              <a:rPr lang="en-US" dirty="0" smtClean="0"/>
              <a:t>. You are a spokesperson now!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CWA Mission &amp; Values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ights Pigtail Gi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62600" y="1524000"/>
            <a:ext cx="3029738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questions?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562599" y="6122555"/>
            <a:ext cx="335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measure up?</a:t>
            </a:r>
            <a:endParaRPr lang="en-US" dirty="0"/>
          </a:p>
        </p:txBody>
      </p:sp>
      <p:pic>
        <p:nvPicPr>
          <p:cNvPr id="29698" name="Picture 2" descr="4c_logo_LETTER_cmyk_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96939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Brief Introduction to the Association</a:t>
            </a:r>
          </a:p>
          <a:p>
            <a:endParaRPr lang="en-US" sz="3200" dirty="0" smtClean="0"/>
          </a:p>
          <a:p>
            <a:r>
              <a:rPr lang="en-US" sz="3200" dirty="0" smtClean="0"/>
              <a:t>Your Important Governance Role </a:t>
            </a:r>
          </a:p>
          <a:p>
            <a:endParaRPr lang="en-US" sz="3200" dirty="0" smtClean="0"/>
          </a:p>
          <a:p>
            <a:r>
              <a:rPr lang="en-US" sz="3200" dirty="0" smtClean="0"/>
              <a:t>Keeping Up with CWA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Talk About…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 to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www.calwic.org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Click on </a:t>
            </a:r>
            <a:r>
              <a:rPr lang="en-US" b="1" dirty="0" smtClean="0">
                <a:solidFill>
                  <a:srgbClr val="FF0000"/>
                </a:solidFill>
              </a:rPr>
              <a:t>MEMBER LOGIN </a:t>
            </a:r>
            <a:r>
              <a:rPr lang="en-US" dirty="0" smtClean="0"/>
              <a:t>(lower right corner)</a:t>
            </a:r>
          </a:p>
          <a:p>
            <a:r>
              <a:rPr lang="en-US" dirty="0" smtClean="0"/>
              <a:t>Username = </a:t>
            </a:r>
            <a:r>
              <a:rPr lang="en-US" b="1" dirty="0" err="1" smtClean="0"/>
              <a:t>calwic</a:t>
            </a:r>
            <a:endParaRPr lang="en-US" b="1" dirty="0" smtClean="0"/>
          </a:p>
          <a:p>
            <a:r>
              <a:rPr lang="en-US" dirty="0" smtClean="0"/>
              <a:t>Password = </a:t>
            </a:r>
            <a:r>
              <a:rPr lang="en-US" b="1" dirty="0" err="1" smtClean="0"/>
              <a:t>gocwa</a:t>
            </a:r>
            <a:r>
              <a:rPr lang="en-US" b="1" dirty="0" smtClean="0"/>
              <a:t>! </a:t>
            </a:r>
            <a:r>
              <a:rPr lang="en-US" dirty="0" smtClean="0"/>
              <a:t>(</a:t>
            </a:r>
            <a:r>
              <a:rPr lang="en-US" u="sng" dirty="0" smtClean="0"/>
              <a:t>with</a:t>
            </a:r>
            <a:r>
              <a:rPr lang="en-US" dirty="0" smtClean="0"/>
              <a:t> the </a:t>
            </a:r>
            <a:r>
              <a:rPr lang="en-US" b="1" dirty="0" smtClean="0"/>
              <a:t>!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Go to </a:t>
            </a:r>
            <a:r>
              <a:rPr lang="en-US" b="1" dirty="0" smtClean="0"/>
              <a:t>Board of Directors </a:t>
            </a:r>
            <a:r>
              <a:rPr lang="en-US" dirty="0" smtClean="0"/>
              <a:t>Page</a:t>
            </a:r>
          </a:p>
          <a:p>
            <a:pPr>
              <a:buFontTx/>
              <a:buChar char="-"/>
            </a:pPr>
            <a:r>
              <a:rPr lang="en-US" dirty="0" smtClean="0"/>
              <a:t>Annual Meeting/Communications Log</a:t>
            </a:r>
          </a:p>
          <a:p>
            <a:pPr>
              <a:buFontTx/>
              <a:buChar char="-"/>
            </a:pPr>
            <a:r>
              <a:rPr lang="en-US" dirty="0" smtClean="0"/>
              <a:t>Toolkit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Online Board Resources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non-profit 501 (c ) (3) organization: tax-exempt—see Toolkit</a:t>
            </a:r>
          </a:p>
          <a:p>
            <a:endParaRPr lang="en-US" dirty="0" smtClean="0"/>
          </a:p>
          <a:p>
            <a:r>
              <a:rPr lang="en-US" dirty="0" smtClean="0"/>
              <a:t>Articles of Incorporation—see Toolkit</a:t>
            </a:r>
          </a:p>
          <a:p>
            <a:endParaRPr lang="en-US" dirty="0" smtClean="0"/>
          </a:p>
          <a:p>
            <a:r>
              <a:rPr lang="en-US" dirty="0" smtClean="0"/>
              <a:t>Financial audit and tax information (Form 990)—see Toolkit</a:t>
            </a:r>
          </a:p>
          <a:p>
            <a:endParaRPr lang="en-US" dirty="0" smtClean="0"/>
          </a:p>
          <a:p>
            <a:r>
              <a:rPr lang="en-US" dirty="0" err="1" smtClean="0"/>
              <a:t>Guidestar</a:t>
            </a:r>
            <a:r>
              <a:rPr lang="en-US" dirty="0" smtClean="0"/>
              <a:t>: Silver-level Participant—Donation button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CWA?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WIC Crisis Coalition formed in 1986 -- Met in Church Basement</a:t>
            </a:r>
          </a:p>
          <a:p>
            <a:r>
              <a:rPr lang="en-US" dirty="0" smtClean="0"/>
              <a:t>1991: WIC Evaluation/Reforms by Gov. Pete Wilson</a:t>
            </a:r>
          </a:p>
          <a:p>
            <a:r>
              <a:rPr lang="en-US" dirty="0" smtClean="0"/>
              <a:t>1992-2003: Phyllis Bramson hired as WIC Director</a:t>
            </a:r>
          </a:p>
          <a:p>
            <a:r>
              <a:rPr lang="en-US" dirty="0" smtClean="0"/>
              <a:t>1992: CWA incorporates and opens office</a:t>
            </a:r>
          </a:p>
          <a:p>
            <a:r>
              <a:rPr lang="en-US" dirty="0" smtClean="0"/>
              <a:t>1992-1999: Kathy </a:t>
            </a:r>
            <a:r>
              <a:rPr lang="en-US" dirty="0" err="1" smtClean="0"/>
              <a:t>Ries</a:t>
            </a:r>
            <a:r>
              <a:rPr lang="en-US" dirty="0" smtClean="0"/>
              <a:t> was Executive Director</a:t>
            </a:r>
          </a:p>
          <a:p>
            <a:r>
              <a:rPr lang="en-US" dirty="0" smtClean="0"/>
              <a:t>2000: Laurie True hired as E.D.</a:t>
            </a:r>
          </a:p>
          <a:p>
            <a:r>
              <a:rPr lang="en-US" dirty="0" smtClean="0"/>
              <a:t>2003-2011: Linnea Sallack hired as WIC Director</a:t>
            </a:r>
          </a:p>
          <a:p>
            <a:r>
              <a:rPr lang="en-US" dirty="0" smtClean="0"/>
              <a:t>2012-present: WIC in crisis again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CWA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Self-Governance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Policy &amp; Program Guidance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Financial &amp; Legal Oversight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Hiring &amp; Supervision of the Executive Director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Non-Profit Board Responsibilities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CWA By-Laws: How You Govern Yourselves (in Toolkit)</a:t>
            </a:r>
          </a:p>
          <a:p>
            <a:endParaRPr lang="en-US" sz="3200" dirty="0" smtClean="0"/>
          </a:p>
          <a:p>
            <a:r>
              <a:rPr lang="en-US" sz="3200" dirty="0" smtClean="0"/>
              <a:t>Job Descriptions for each Board Member (in Toolkit)</a:t>
            </a:r>
          </a:p>
          <a:p>
            <a:endParaRPr lang="en-US" sz="3200" dirty="0" smtClean="0"/>
          </a:p>
          <a:p>
            <a:r>
              <a:rPr lang="en-US" sz="3200" dirty="0" smtClean="0"/>
              <a:t>Needs Periodic Review and Updating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Self-Governance: </a:t>
            </a:r>
            <a:br>
              <a:rPr lang="en-US" dirty="0" smtClean="0"/>
            </a:br>
            <a:r>
              <a:rPr lang="en-US" dirty="0" smtClean="0"/>
              <a:t>CWA is YOUR Association!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A Board Should Review and approve:</a:t>
            </a:r>
          </a:p>
          <a:p>
            <a:r>
              <a:rPr lang="en-US" sz="3200" dirty="0" smtClean="0"/>
              <a:t>Org chart and HR Manual </a:t>
            </a:r>
          </a:p>
          <a:p>
            <a:pPr lvl="0"/>
            <a:r>
              <a:rPr lang="en-US" sz="3200" dirty="0" smtClean="0"/>
              <a:t>Audit and Tax Reporting</a:t>
            </a:r>
          </a:p>
          <a:p>
            <a:pPr lvl="0"/>
            <a:r>
              <a:rPr lang="en-US" sz="3200" dirty="0" err="1" smtClean="0"/>
              <a:t>Workplans</a:t>
            </a:r>
            <a:r>
              <a:rPr lang="en-US" sz="3200" dirty="0" smtClean="0"/>
              <a:t> &amp; Annual Budgets</a:t>
            </a:r>
          </a:p>
          <a:p>
            <a:pPr lvl="0"/>
            <a:r>
              <a:rPr lang="en-US" sz="3200" dirty="0" smtClean="0"/>
              <a:t>Sponsored or supported legislation</a:t>
            </a:r>
          </a:p>
          <a:p>
            <a:pPr lvl="0"/>
            <a:r>
              <a:rPr lang="en-US" sz="3200" dirty="0" smtClean="0"/>
              <a:t>Positions on administrative advocacy</a:t>
            </a:r>
          </a:p>
          <a:p>
            <a:pPr lvl="0"/>
            <a:r>
              <a:rPr lang="en-US" sz="3200" dirty="0" smtClean="0"/>
              <a:t>Major Grants and Contracts</a:t>
            </a:r>
          </a:p>
          <a:p>
            <a:pPr lvl="0"/>
            <a:r>
              <a:rPr lang="en-US" sz="3200" dirty="0" smtClean="0"/>
              <a:t>And…ask a lot of questions!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&amp; Program Guidance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vs. </a:t>
            </a:r>
            <a:r>
              <a:rPr lang="en-US" dirty="0" err="1" smtClean="0"/>
              <a:t>Micromanagment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Execute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DO: </a:t>
            </a:r>
          </a:p>
          <a:p>
            <a:pPr>
              <a:buNone/>
            </a:pPr>
            <a:r>
              <a:rPr lang="en-US" dirty="0" smtClean="0"/>
              <a:t>Set overall legislative policy platform.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Approve HR manual.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Volunteer for conference planning committee.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Read and approve annual audit.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DON’T:</a:t>
            </a:r>
          </a:p>
          <a:p>
            <a:pPr>
              <a:buNone/>
            </a:pPr>
            <a:r>
              <a:rPr lang="en-US" dirty="0" smtClean="0"/>
              <a:t>Write amendments to bills.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Approve vacation leaves for staff.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Choose t-shirt colors.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Approve invoice payment for telephone bill.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536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Welcome to CWA!</vt:lpstr>
      <vt:lpstr>We’ll Talk About…</vt:lpstr>
      <vt:lpstr>Your Online Board Resources</vt:lpstr>
      <vt:lpstr>What is CWA?</vt:lpstr>
      <vt:lpstr>Brief History of CWA</vt:lpstr>
      <vt:lpstr>Non-Profit Board Responsibilities</vt:lpstr>
      <vt:lpstr>Self-Governance:  CWA is YOUR Association!</vt:lpstr>
      <vt:lpstr>Policy &amp; Program Guidance</vt:lpstr>
      <vt:lpstr>Guidance vs. Micromanagment</vt:lpstr>
      <vt:lpstr>Financial &amp; Legal Oversight Goals</vt:lpstr>
      <vt:lpstr>Financial &amp; Legal Oversight</vt:lpstr>
      <vt:lpstr>Financial &amp; Legal Oversight</vt:lpstr>
      <vt:lpstr>Oversight of Executive Director</vt:lpstr>
      <vt:lpstr>Keeping Up with CWA</vt:lpstr>
      <vt:lpstr>Support CWA Mission &amp; Values </vt:lpstr>
      <vt:lpstr>What are your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CWA!</dc:title>
  <dc:creator>Laurie</dc:creator>
  <cp:lastModifiedBy>Margaret Aumann</cp:lastModifiedBy>
  <cp:revision>21</cp:revision>
  <dcterms:created xsi:type="dcterms:W3CDTF">2014-02-05T23:37:54Z</dcterms:created>
  <dcterms:modified xsi:type="dcterms:W3CDTF">2014-02-12T00:15:34Z</dcterms:modified>
</cp:coreProperties>
</file>